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Lst>
  <p:sldIdLst>
    <p:sldId id="268" r:id="rId2"/>
    <p:sldId id="256" r:id="rId3"/>
    <p:sldId id="257" r:id="rId4"/>
    <p:sldId id="258" r:id="rId5"/>
    <p:sldId id="269" r:id="rId6"/>
    <p:sldId id="261" r:id="rId7"/>
    <p:sldId id="270" r:id="rId8"/>
    <p:sldId id="271" r:id="rId9"/>
    <p:sldId id="273" r:id="rId10"/>
    <p:sldId id="274" r:id="rId11"/>
    <p:sldId id="275" r:id="rId12"/>
    <p:sldId id="279" r:id="rId13"/>
    <p:sldId id="278" r:id="rId14"/>
    <p:sldId id="280" r:id="rId15"/>
    <p:sldId id="282" r:id="rId16"/>
    <p:sldId id="281" r:id="rId17"/>
    <p:sldId id="283"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4" autoAdjust="0"/>
    <p:restoredTop sz="94660"/>
  </p:normalViewPr>
  <p:slideViewPr>
    <p:cSldViewPr snapToGrid="0">
      <p:cViewPr varScale="1">
        <p:scale>
          <a:sx n="85" d="100"/>
          <a:sy n="85" d="100"/>
        </p:scale>
        <p:origin x="2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40510296-306C-4F9C-BC20-0CEAEE86FC7A}" type="datetimeFigureOut">
              <a:rPr lang="en-US" smtClean="0"/>
              <a:t>9/8/2021</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D2915A7-8D88-4EAA-AEA0-B238016C55F2}"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25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510296-306C-4F9C-BC20-0CEAEE86FC7A}" type="datetimeFigureOut">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915A7-8D88-4EAA-AEA0-B238016C55F2}" type="slidenum">
              <a:rPr lang="en-US" smtClean="0"/>
              <a:t>‹#›</a:t>
            </a:fld>
            <a:endParaRPr lang="en-US"/>
          </a:p>
        </p:txBody>
      </p:sp>
    </p:spTree>
    <p:extLst>
      <p:ext uri="{BB962C8B-B14F-4D97-AF65-F5344CB8AC3E}">
        <p14:creationId xmlns:p14="http://schemas.microsoft.com/office/powerpoint/2010/main" val="3828396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510296-306C-4F9C-BC20-0CEAEE86FC7A}" type="datetimeFigureOut">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915A7-8D88-4EAA-AEA0-B238016C55F2}" type="slidenum">
              <a:rPr lang="en-US" smtClean="0"/>
              <a:t>‹#›</a:t>
            </a:fld>
            <a:endParaRPr lang="en-US"/>
          </a:p>
        </p:txBody>
      </p:sp>
    </p:spTree>
    <p:extLst>
      <p:ext uri="{BB962C8B-B14F-4D97-AF65-F5344CB8AC3E}">
        <p14:creationId xmlns:p14="http://schemas.microsoft.com/office/powerpoint/2010/main" val="2907388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510296-306C-4F9C-BC20-0CEAEE86FC7A}" type="datetimeFigureOut">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915A7-8D88-4EAA-AEA0-B238016C55F2}" type="slidenum">
              <a:rPr lang="en-US" smtClean="0"/>
              <a:t>‹#›</a:t>
            </a:fld>
            <a:endParaRPr lang="en-US"/>
          </a:p>
        </p:txBody>
      </p:sp>
    </p:spTree>
    <p:extLst>
      <p:ext uri="{BB962C8B-B14F-4D97-AF65-F5344CB8AC3E}">
        <p14:creationId xmlns:p14="http://schemas.microsoft.com/office/powerpoint/2010/main" val="56395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510296-306C-4F9C-BC20-0CEAEE86FC7A}" type="datetimeFigureOut">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915A7-8D88-4EAA-AEA0-B238016C55F2}"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933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0510296-306C-4F9C-BC20-0CEAEE86FC7A}" type="datetimeFigureOut">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915A7-8D88-4EAA-AEA0-B238016C55F2}" type="slidenum">
              <a:rPr lang="en-US" smtClean="0"/>
              <a:t>‹#›</a:t>
            </a:fld>
            <a:endParaRPr lang="en-US"/>
          </a:p>
        </p:txBody>
      </p:sp>
    </p:spTree>
    <p:extLst>
      <p:ext uri="{BB962C8B-B14F-4D97-AF65-F5344CB8AC3E}">
        <p14:creationId xmlns:p14="http://schemas.microsoft.com/office/powerpoint/2010/main" val="355694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0510296-306C-4F9C-BC20-0CEAEE86FC7A}" type="datetimeFigureOut">
              <a:rPr lang="en-US" smtClean="0"/>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2915A7-8D88-4EAA-AEA0-B238016C55F2}" type="slidenum">
              <a:rPr lang="en-US" smtClean="0"/>
              <a:t>‹#›</a:t>
            </a:fld>
            <a:endParaRPr lang="en-US"/>
          </a:p>
        </p:txBody>
      </p:sp>
    </p:spTree>
    <p:extLst>
      <p:ext uri="{BB962C8B-B14F-4D97-AF65-F5344CB8AC3E}">
        <p14:creationId xmlns:p14="http://schemas.microsoft.com/office/powerpoint/2010/main" val="3320032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510296-306C-4F9C-BC20-0CEAEE86FC7A}" type="datetimeFigureOut">
              <a:rPr lang="en-US" smtClean="0"/>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2915A7-8D88-4EAA-AEA0-B238016C55F2}" type="slidenum">
              <a:rPr lang="en-US" smtClean="0"/>
              <a:t>‹#›</a:t>
            </a:fld>
            <a:endParaRPr lang="en-US"/>
          </a:p>
        </p:txBody>
      </p:sp>
    </p:spTree>
    <p:extLst>
      <p:ext uri="{BB962C8B-B14F-4D97-AF65-F5344CB8AC3E}">
        <p14:creationId xmlns:p14="http://schemas.microsoft.com/office/powerpoint/2010/main" val="2189840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510296-306C-4F9C-BC20-0CEAEE86FC7A}" type="datetimeFigureOut">
              <a:rPr lang="en-US" smtClean="0"/>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2915A7-8D88-4EAA-AEA0-B238016C55F2}" type="slidenum">
              <a:rPr lang="en-US" smtClean="0"/>
              <a:t>‹#›</a:t>
            </a:fld>
            <a:endParaRPr lang="en-US"/>
          </a:p>
        </p:txBody>
      </p:sp>
    </p:spTree>
    <p:extLst>
      <p:ext uri="{BB962C8B-B14F-4D97-AF65-F5344CB8AC3E}">
        <p14:creationId xmlns:p14="http://schemas.microsoft.com/office/powerpoint/2010/main" val="3130687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0510296-306C-4F9C-BC20-0CEAEE86FC7A}" type="datetimeFigureOut">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915A7-8D88-4EAA-AEA0-B238016C55F2}" type="slidenum">
              <a:rPr lang="en-US" smtClean="0"/>
              <a:t>‹#›</a:t>
            </a:fld>
            <a:endParaRPr lang="en-US"/>
          </a:p>
        </p:txBody>
      </p:sp>
    </p:spTree>
    <p:extLst>
      <p:ext uri="{BB962C8B-B14F-4D97-AF65-F5344CB8AC3E}">
        <p14:creationId xmlns:p14="http://schemas.microsoft.com/office/powerpoint/2010/main" val="1277182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0510296-306C-4F9C-BC20-0CEAEE86FC7A}" type="datetimeFigureOut">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915A7-8D88-4EAA-AEA0-B238016C55F2}" type="slidenum">
              <a:rPr lang="en-US" smtClean="0"/>
              <a:t>‹#›</a:t>
            </a:fld>
            <a:endParaRPr lang="en-US"/>
          </a:p>
        </p:txBody>
      </p:sp>
    </p:spTree>
    <p:extLst>
      <p:ext uri="{BB962C8B-B14F-4D97-AF65-F5344CB8AC3E}">
        <p14:creationId xmlns:p14="http://schemas.microsoft.com/office/powerpoint/2010/main" val="392657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40510296-306C-4F9C-BC20-0CEAEE86FC7A}" type="datetimeFigureOut">
              <a:rPr lang="en-US" smtClean="0"/>
              <a:t>9/8/2021</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3D2915A7-8D88-4EAA-AEA0-B238016C55F2}" type="slidenum">
              <a:rPr lang="en-US" smtClean="0"/>
              <a:t>‹#›</a:t>
            </a:fld>
            <a:endParaRPr lang="en-US"/>
          </a:p>
        </p:txBody>
      </p:sp>
    </p:spTree>
    <p:extLst>
      <p:ext uri="{BB962C8B-B14F-4D97-AF65-F5344CB8AC3E}">
        <p14:creationId xmlns:p14="http://schemas.microsoft.com/office/powerpoint/2010/main" val="192449286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47" r="2858"/>
          <a:stretch/>
        </p:blipFill>
        <p:spPr>
          <a:xfrm>
            <a:off x="1240971" y="705394"/>
            <a:ext cx="9444446" cy="5657850"/>
          </a:xfrm>
          <a:prstGeom prst="rect">
            <a:avLst/>
          </a:prstGeom>
        </p:spPr>
      </p:pic>
    </p:spTree>
    <p:extLst>
      <p:ext uri="{BB962C8B-B14F-4D97-AF65-F5344CB8AC3E}">
        <p14:creationId xmlns:p14="http://schemas.microsoft.com/office/powerpoint/2010/main" val="33389023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114697"/>
          </a:xfrm>
        </p:spPr>
        <p:txBody>
          <a:bodyPr/>
          <a:lstStyle/>
          <a:p>
            <a:r>
              <a:rPr lang="en-US" b="1" dirty="0" smtClean="0">
                <a:latin typeface="Times New Roman" panose="02020603050405020304" pitchFamily="18" charset="0"/>
                <a:cs typeface="Times New Roman" panose="02020603050405020304" pitchFamily="18" charset="0"/>
              </a:rPr>
              <a:t>USE CASE DIAGRAM</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132" y="1549046"/>
            <a:ext cx="4778375" cy="4778375"/>
          </a:xfrm>
          <a:prstGeom prst="rect">
            <a:avLst/>
          </a:prstGeom>
        </p:spPr>
      </p:pic>
    </p:spTree>
    <p:extLst>
      <p:ext uri="{BB962C8B-B14F-4D97-AF65-F5344CB8AC3E}">
        <p14:creationId xmlns:p14="http://schemas.microsoft.com/office/powerpoint/2010/main" val="1580039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114697"/>
          </a:xfrm>
        </p:spPr>
        <p:txBody>
          <a:bodyPr/>
          <a:lstStyle/>
          <a:p>
            <a:r>
              <a:rPr lang="en-US" b="1" dirty="0" smtClean="0">
                <a:latin typeface="Times New Roman" panose="02020603050405020304" pitchFamily="18" charset="0"/>
                <a:cs typeface="Times New Roman" panose="02020603050405020304" pitchFamily="18" charset="0"/>
              </a:rPr>
              <a:t>CLASS DIAGRAM</a:t>
            </a:r>
            <a:endParaRPr lang="en-US"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247" y="1988961"/>
            <a:ext cx="10487025" cy="4076700"/>
          </a:xfrm>
          <a:prstGeom prst="rect">
            <a:avLst/>
          </a:prstGeom>
        </p:spPr>
      </p:pic>
    </p:spTree>
    <p:extLst>
      <p:ext uri="{BB962C8B-B14F-4D97-AF65-F5344CB8AC3E}">
        <p14:creationId xmlns:p14="http://schemas.microsoft.com/office/powerpoint/2010/main" val="3292156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114697"/>
          </a:xfrm>
        </p:spPr>
        <p:txBody>
          <a:bodyPr/>
          <a:lstStyle/>
          <a:p>
            <a:r>
              <a:rPr lang="en-US" b="1" dirty="0" smtClean="0">
                <a:latin typeface="Times New Roman" panose="02020603050405020304" pitchFamily="18" charset="0"/>
                <a:cs typeface="Times New Roman" panose="02020603050405020304" pitchFamily="18" charset="0"/>
              </a:rPr>
              <a:t>System Design</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78" y="1950076"/>
            <a:ext cx="10810851" cy="4405570"/>
          </a:xfrm>
          <a:prstGeom prst="rect">
            <a:avLst/>
          </a:prstGeom>
        </p:spPr>
      </p:pic>
    </p:spTree>
    <p:extLst>
      <p:ext uri="{BB962C8B-B14F-4D97-AF65-F5344CB8AC3E}">
        <p14:creationId xmlns:p14="http://schemas.microsoft.com/office/powerpoint/2010/main" val="1613317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114697"/>
          </a:xfrm>
        </p:spPr>
        <p:txBody>
          <a:bodyPr>
            <a:normAutofit/>
          </a:bodyPr>
          <a:lstStyle/>
          <a:p>
            <a:r>
              <a:rPr lang="en-US" b="1" dirty="0"/>
              <a:t>Technologies Used</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01337" y="2024743"/>
            <a:ext cx="9901646" cy="3618411"/>
          </a:xfrm>
        </p:spPr>
        <p:txBody>
          <a:bodyPr>
            <a:noAutofit/>
          </a:bodyPr>
          <a:lstStyle/>
          <a:p>
            <a:pPr marL="342900" indent="-342900">
              <a:lnSpc>
                <a:spcPct val="150000"/>
              </a:lnSpc>
              <a:buFont typeface="Wingdings" panose="05000000000000000000" pitchFamily="2" charset="2"/>
              <a:buChar char="§"/>
            </a:pPr>
            <a:r>
              <a:rPr lang="en-US" dirty="0"/>
              <a:t>Python (used for training the model</a:t>
            </a:r>
            <a:r>
              <a:rPr lang="en-US" dirty="0" smtClean="0"/>
              <a:t>)</a:t>
            </a:r>
          </a:p>
          <a:p>
            <a:pPr marL="342900" indent="-342900">
              <a:lnSpc>
                <a:spcPct val="150000"/>
              </a:lnSpc>
              <a:buFont typeface="Wingdings" panose="05000000000000000000" pitchFamily="2" charset="2"/>
              <a:buChar char="§"/>
            </a:pPr>
            <a:r>
              <a:rPr lang="en-US" sz="2400" dirty="0" err="1"/>
              <a:t>Keras</a:t>
            </a:r>
            <a:r>
              <a:rPr lang="en-US" sz="2400" dirty="0"/>
              <a:t> (for building the model</a:t>
            </a:r>
            <a:r>
              <a:rPr lang="en-US" sz="2400" dirty="0" smtClean="0"/>
              <a:t>)</a:t>
            </a:r>
          </a:p>
          <a:p>
            <a:pPr marL="342900" indent="-342900">
              <a:lnSpc>
                <a:spcPct val="150000"/>
              </a:lnSpc>
              <a:buFont typeface="Wingdings" panose="05000000000000000000" pitchFamily="2" charset="2"/>
              <a:buChar char="§"/>
            </a:pPr>
            <a:r>
              <a:rPr lang="en-US" sz="2400" dirty="0" err="1"/>
              <a:t>Colab</a:t>
            </a:r>
            <a:r>
              <a:rPr lang="en-US" sz="2400" dirty="0"/>
              <a:t> Notebook (Cloud ML Platform) </a:t>
            </a:r>
            <a:endParaRPr lang="en-US" sz="2400" dirty="0" smtClean="0"/>
          </a:p>
          <a:p>
            <a:pPr marL="342900" indent="-342900">
              <a:lnSpc>
                <a:spcPct val="150000"/>
              </a:lnSpc>
              <a:buFont typeface="Wingdings" panose="05000000000000000000" pitchFamily="2" charset="2"/>
              <a:buChar char="§"/>
            </a:pPr>
            <a:r>
              <a:rPr lang="en-US" sz="2400" dirty="0" err="1"/>
              <a:t>Tensorflowlite</a:t>
            </a:r>
            <a:r>
              <a:rPr lang="en-US" sz="2400" dirty="0"/>
              <a:t> (Used to convert the model for the mobile use) </a:t>
            </a:r>
            <a:endParaRPr lang="en-US" sz="2400" dirty="0" smtClean="0"/>
          </a:p>
          <a:p>
            <a:pPr marL="342900" indent="-342900">
              <a:lnSpc>
                <a:spcPct val="150000"/>
              </a:lnSpc>
              <a:buFont typeface="Wingdings" panose="05000000000000000000" pitchFamily="2" charset="2"/>
              <a:buChar char="§"/>
            </a:pPr>
            <a:r>
              <a:rPr lang="en-US" sz="2400" dirty="0"/>
              <a:t>Android Studio with Java (Used to implement the android app)</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4162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114697"/>
          </a:xfrm>
        </p:spPr>
        <p:txBody>
          <a:bodyPr>
            <a:normAutofit/>
          </a:bodyPr>
          <a:lstStyle/>
          <a:p>
            <a:r>
              <a:rPr lang="en-US" b="1" dirty="0" smtClean="0"/>
              <a:t>Limitations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01337" y="2024743"/>
            <a:ext cx="9901646" cy="3618411"/>
          </a:xfrm>
        </p:spPr>
        <p:txBody>
          <a:bodyPr>
            <a:noAutofit/>
          </a:bodyPr>
          <a:lstStyle/>
          <a:p>
            <a:pPr marL="342900" indent="-342900">
              <a:lnSpc>
                <a:spcPct val="150000"/>
              </a:lnSpc>
              <a:buFont typeface="Wingdings" panose="05000000000000000000" pitchFamily="2" charset="2"/>
              <a:buChar char="§"/>
            </a:pPr>
            <a:r>
              <a:rPr lang="en-US" dirty="0"/>
              <a:t>Environmental </a:t>
            </a:r>
            <a:r>
              <a:rPr lang="en-US" dirty="0" smtClean="0"/>
              <a:t>Factors</a:t>
            </a:r>
          </a:p>
          <a:p>
            <a:pPr marL="342900" indent="-342900">
              <a:lnSpc>
                <a:spcPct val="150000"/>
              </a:lnSpc>
              <a:buFont typeface="Wingdings" panose="05000000000000000000" pitchFamily="2" charset="2"/>
              <a:buChar char="§"/>
            </a:pPr>
            <a:r>
              <a:rPr lang="en-US" sz="2400" dirty="0"/>
              <a:t>Strong </a:t>
            </a:r>
            <a:r>
              <a:rPr lang="en-US" sz="2400" dirty="0" smtClean="0"/>
              <a:t>shadows</a:t>
            </a:r>
          </a:p>
          <a:p>
            <a:pPr marL="342900" indent="-342900">
              <a:lnSpc>
                <a:spcPct val="150000"/>
              </a:lnSpc>
              <a:buFont typeface="Wingdings" panose="05000000000000000000" pitchFamily="2" charset="2"/>
              <a:buChar char="§"/>
            </a:pPr>
            <a:r>
              <a:rPr lang="en-US" sz="2400" dirty="0"/>
              <a:t>Bright lights </a:t>
            </a:r>
            <a:endParaRPr lang="en-US" sz="2400" dirty="0" smtClean="0"/>
          </a:p>
          <a:p>
            <a:pPr marL="342900" indent="-342900">
              <a:lnSpc>
                <a:spcPct val="150000"/>
              </a:lnSpc>
              <a:buFont typeface="Wingdings" panose="05000000000000000000" pitchFamily="2" charset="2"/>
              <a:buChar char="§"/>
            </a:pPr>
            <a:r>
              <a:rPr lang="en-US" sz="2400" dirty="0"/>
              <a:t>Night </a:t>
            </a:r>
            <a:r>
              <a:rPr lang="en-US" sz="2400" dirty="0" smtClean="0"/>
              <a:t>scenes</a:t>
            </a:r>
          </a:p>
          <a:p>
            <a:pPr marL="342900" indent="-342900">
              <a:lnSpc>
                <a:spcPct val="150000"/>
              </a:lnSpc>
              <a:buFont typeface="Wingdings" panose="05000000000000000000" pitchFamily="2" charset="2"/>
              <a:buChar char="§"/>
            </a:pPr>
            <a:r>
              <a:rPr lang="en-US" sz="2400" dirty="0"/>
              <a:t>Dirt or dust on the camera lens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6246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114697"/>
          </a:xfrm>
        </p:spPr>
        <p:txBody>
          <a:bodyPr>
            <a:normAutofit/>
          </a:bodyPr>
          <a:lstStyle/>
          <a:p>
            <a:r>
              <a:rPr lang="en-GB" b="1" dirty="0"/>
              <a:t>Evaluation Metrics</a:t>
            </a:r>
            <a:endParaRPr lang="en-US" dirty="0"/>
          </a:p>
        </p:txBody>
      </p:sp>
      <p:sp>
        <p:nvSpPr>
          <p:cNvPr id="3" name="Content Placeholder 2"/>
          <p:cNvSpPr>
            <a:spLocks noGrp="1"/>
          </p:cNvSpPr>
          <p:nvPr>
            <p:ph idx="1"/>
          </p:nvPr>
        </p:nvSpPr>
        <p:spPr>
          <a:xfrm>
            <a:off x="901337" y="2024743"/>
            <a:ext cx="9901646" cy="3618411"/>
          </a:xfrm>
        </p:spPr>
        <p:txBody>
          <a:bodyPr>
            <a:noAutofit/>
          </a:bodyPr>
          <a:lstStyle/>
          <a:p>
            <a:r>
              <a:rPr lang="en-GB" b="1" dirty="0"/>
              <a:t>True Positive (TP):</a:t>
            </a:r>
            <a:r>
              <a:rPr lang="en-GB" dirty="0"/>
              <a:t> where the model correctly predicts the positive class.</a:t>
            </a:r>
            <a:endParaRPr lang="en-US" sz="2400" dirty="0"/>
          </a:p>
          <a:p>
            <a:r>
              <a:rPr lang="en-GB" b="1" dirty="0"/>
              <a:t>True Negative (TN):</a:t>
            </a:r>
            <a:r>
              <a:rPr lang="en-GB" dirty="0"/>
              <a:t> where the model correctly predicts the negative class.</a:t>
            </a:r>
            <a:endParaRPr lang="en-US" sz="2400" dirty="0"/>
          </a:p>
          <a:p>
            <a:r>
              <a:rPr lang="en-GB" b="1" dirty="0"/>
              <a:t>False Positive (FP):</a:t>
            </a:r>
            <a:r>
              <a:rPr lang="en-GB" dirty="0"/>
              <a:t> where the model incorrectly predicts the positive class.</a:t>
            </a:r>
            <a:endParaRPr lang="en-US" sz="2400" dirty="0"/>
          </a:p>
          <a:p>
            <a:r>
              <a:rPr lang="en-GB" b="1" dirty="0"/>
              <a:t>False Negative (FN):</a:t>
            </a:r>
            <a:r>
              <a:rPr lang="en-GB" dirty="0"/>
              <a:t> where the model incorrectly predicts the negative class</a:t>
            </a:r>
            <a:r>
              <a:rPr lang="en-GB" dirty="0" smtClean="0"/>
              <a:t>.</a:t>
            </a:r>
            <a:endParaRPr lang="en-US" sz="2400" dirty="0"/>
          </a:p>
        </p:txBody>
      </p:sp>
    </p:spTree>
    <p:extLst>
      <p:ext uri="{BB962C8B-B14F-4D97-AF65-F5344CB8AC3E}">
        <p14:creationId xmlns:p14="http://schemas.microsoft.com/office/powerpoint/2010/main" val="3081020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114697"/>
          </a:xfrm>
        </p:spPr>
        <p:txBody>
          <a:bodyPr>
            <a:normAutofit/>
          </a:bodyPr>
          <a:lstStyle/>
          <a:p>
            <a:r>
              <a:rPr lang="en-GB" b="1" dirty="0" smtClean="0"/>
              <a:t>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8426" y="1838613"/>
            <a:ext cx="4927351" cy="291793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82" y="1724297"/>
            <a:ext cx="4907844" cy="3087717"/>
          </a:xfrm>
          <a:prstGeom prst="rect">
            <a:avLst/>
          </a:prstGeom>
        </p:spPr>
      </p:pic>
    </p:spTree>
    <p:extLst>
      <p:ext uri="{BB962C8B-B14F-4D97-AF65-F5344CB8AC3E}">
        <p14:creationId xmlns:p14="http://schemas.microsoft.com/office/powerpoint/2010/main" val="4282209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114697"/>
          </a:xfrm>
        </p:spPr>
        <p:txBody>
          <a:bodyPr>
            <a:normAutofit/>
          </a:bodyPr>
          <a:lstStyle/>
          <a:p>
            <a:r>
              <a:rPr lang="en-GB" b="1" dirty="0" smtClean="0"/>
              <a:t>Demo Video</a:t>
            </a:r>
            <a:endParaRPr lang="en-US" dirty="0"/>
          </a:p>
        </p:txBody>
      </p:sp>
      <p:pic>
        <p:nvPicPr>
          <p:cNvPr id="6" name="WhatsApp Video 2021-08-23 at 7.24.06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02579" y="144530"/>
            <a:ext cx="3635022" cy="6120803"/>
          </a:xfrm>
        </p:spPr>
      </p:pic>
    </p:spTree>
    <p:extLst>
      <p:ext uri="{BB962C8B-B14F-4D97-AF65-F5344CB8AC3E}">
        <p14:creationId xmlns:p14="http://schemas.microsoft.com/office/powerpoint/2010/main" val="39351152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Lettering On White Background Hand Drawn Inscription Stock  Illustration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410" y="2112145"/>
            <a:ext cx="532447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854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subTitle" idx="1"/>
          </p:nvPr>
        </p:nvSpPr>
        <p:spPr>
          <a:xfrm>
            <a:off x="1645920" y="718457"/>
            <a:ext cx="8490857" cy="5826034"/>
          </a:xfrm>
        </p:spPr>
        <p:txBody>
          <a:bodyPr>
            <a:noAutofit/>
          </a:bodyPr>
          <a:lstStyle/>
          <a:p>
            <a:pPr fontAlgn="base"/>
            <a:r>
              <a:rPr lang="en-US" sz="1400" b="1" dirty="0" smtClean="0"/>
              <a:t>PRESENTATION</a:t>
            </a:r>
            <a:r>
              <a:rPr lang="en-US" sz="1400" dirty="0"/>
              <a:t>​</a:t>
            </a:r>
          </a:p>
          <a:p>
            <a:pPr fontAlgn="base"/>
            <a:r>
              <a:rPr lang="en-US" sz="1400" dirty="0" smtClean="0"/>
              <a:t>On</a:t>
            </a:r>
            <a:r>
              <a:rPr lang="en-US" sz="1400" dirty="0"/>
              <a:t>​</a:t>
            </a:r>
          </a:p>
          <a:p>
            <a:pPr fontAlgn="base"/>
            <a:r>
              <a:rPr lang="en-US" sz="1400" b="1" dirty="0" smtClean="0"/>
              <a:t>OBJECT </a:t>
            </a:r>
            <a:r>
              <a:rPr lang="en-US" sz="1400" b="1" dirty="0"/>
              <a:t>DETECTION AND SOUND RECOGNITION</a:t>
            </a:r>
            <a:r>
              <a:rPr lang="en-US" sz="1400" dirty="0"/>
              <a:t>​</a:t>
            </a:r>
          </a:p>
          <a:p>
            <a:pPr fontAlgn="base"/>
            <a:r>
              <a:rPr lang="en-US" sz="1400" b="1" dirty="0" smtClean="0"/>
              <a:t>FOR </a:t>
            </a:r>
            <a:r>
              <a:rPr lang="en-US" sz="1400" b="1" dirty="0"/>
              <a:t>BLIND PERSON</a:t>
            </a:r>
            <a:r>
              <a:rPr lang="en-US" sz="1400" dirty="0" smtClean="0"/>
              <a:t>​</a:t>
            </a:r>
          </a:p>
          <a:p>
            <a:pPr fontAlgn="base"/>
            <a:r>
              <a:rPr lang="en-US" sz="1400" dirty="0" smtClean="0"/>
              <a:t>By​</a:t>
            </a:r>
            <a:endParaRPr lang="en-US" sz="1400" dirty="0"/>
          </a:p>
          <a:p>
            <a:pPr fontAlgn="base"/>
            <a:r>
              <a:rPr lang="en-US" sz="1400" dirty="0"/>
              <a:t>Muhammad Talha(17-NTU-1099)</a:t>
            </a:r>
            <a:r>
              <a:rPr lang="en-US" sz="1400" dirty="0" smtClean="0"/>
              <a:t>​</a:t>
            </a:r>
          </a:p>
          <a:p>
            <a:pPr fontAlgn="base"/>
            <a:r>
              <a:rPr lang="en-US" sz="1400" dirty="0" smtClean="0"/>
              <a:t>Mohsin Iqbal(17-NTU-1088)​</a:t>
            </a:r>
          </a:p>
          <a:p>
            <a:pPr fontAlgn="base"/>
            <a:r>
              <a:rPr lang="en-US" sz="1400" dirty="0" smtClean="0"/>
              <a:t>Behzad </a:t>
            </a:r>
            <a:r>
              <a:rPr lang="en-US" sz="1400" dirty="0"/>
              <a:t>Ahmed(17-NTU-1079)</a:t>
            </a:r>
            <a:r>
              <a:rPr lang="en-US" sz="1400" dirty="0" smtClean="0"/>
              <a:t>​</a:t>
            </a:r>
          </a:p>
          <a:p>
            <a:pPr fontAlgn="base"/>
            <a:endParaRPr lang="en-US" sz="1400" dirty="0" smtClean="0"/>
          </a:p>
          <a:p>
            <a:pPr fontAlgn="base"/>
            <a:endParaRPr lang="en-US" sz="1400" dirty="0"/>
          </a:p>
          <a:p>
            <a:pPr fontAlgn="base"/>
            <a:r>
              <a:rPr lang="en-US" sz="1400" b="1" dirty="0"/>
              <a:t>Under the Guidance</a:t>
            </a:r>
            <a:r>
              <a:rPr lang="en-US" sz="1400" dirty="0"/>
              <a:t> </a:t>
            </a:r>
            <a:r>
              <a:rPr lang="en-US" sz="1400" dirty="0" smtClean="0"/>
              <a:t>​</a:t>
            </a:r>
            <a:endParaRPr lang="en-US" sz="1400" dirty="0"/>
          </a:p>
          <a:p>
            <a:pPr fontAlgn="base"/>
            <a:r>
              <a:rPr lang="en-US" sz="1400" dirty="0" smtClean="0"/>
              <a:t>Of​</a:t>
            </a:r>
          </a:p>
          <a:p>
            <a:pPr fontAlgn="base"/>
            <a:r>
              <a:rPr lang="en-US" sz="1400" dirty="0" smtClean="0"/>
              <a:t>Mr. Dr. Asif Habib​ (Supervisor)</a:t>
            </a:r>
          </a:p>
          <a:p>
            <a:pPr fontAlgn="base"/>
            <a:r>
              <a:rPr lang="en-US" sz="1400" dirty="0" smtClean="0"/>
              <a:t>Mr. Dr. Muhammad Adeel (Co-supervisor)</a:t>
            </a:r>
            <a:endParaRPr lang="en-US" sz="1400" dirty="0"/>
          </a:p>
          <a:p>
            <a:pPr fontAlgn="base"/>
            <a:r>
              <a:rPr lang="en-US" sz="1400" b="1" dirty="0" smtClean="0"/>
              <a:t>National Textile University, Faisalabad​</a:t>
            </a:r>
          </a:p>
          <a:p>
            <a:pPr fontAlgn="base"/>
            <a:endParaRPr lang="en-US" sz="1400" dirty="0"/>
          </a:p>
          <a:p>
            <a:pPr fontAlgn="base"/>
            <a:r>
              <a:rPr lang="en-US" sz="1400" dirty="0"/>
              <a:t>​</a:t>
            </a:r>
          </a:p>
        </p:txBody>
      </p:sp>
      <p:pic>
        <p:nvPicPr>
          <p:cNvPr id="5122" name="Picture 2" descr="File:NTU logo.jpg - Wikimedia Comm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644" y="436700"/>
            <a:ext cx="1280276" cy="14704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548949" y="718457"/>
            <a:ext cx="2259874" cy="587829"/>
          </a:xfrm>
          <a:prstGeom prst="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Times New Roman" panose="02020603050405020304" pitchFamily="18" charset="0"/>
                <a:cs typeface="Times New Roman" panose="02020603050405020304" pitchFamily="18" charset="0"/>
              </a:rPr>
              <a:t>Group ID: 21 - P- 46</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4164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TABLE OF CONTENTS</a:t>
            </a:r>
            <a:endParaRPr lang="en-US" b="1" dirty="0"/>
          </a:p>
        </p:txBody>
      </p:sp>
      <p:sp>
        <p:nvSpPr>
          <p:cNvPr id="3" name="Content Placeholder 2"/>
          <p:cNvSpPr>
            <a:spLocks noGrp="1"/>
          </p:cNvSpPr>
          <p:nvPr>
            <p:ph idx="1"/>
          </p:nvPr>
        </p:nvSpPr>
        <p:spPr>
          <a:xfrm>
            <a:off x="1143000" y="1806222"/>
            <a:ext cx="9872871" cy="4289778"/>
          </a:xfrm>
        </p:spPr>
        <p:txBody>
          <a:bodyPr>
            <a:normAutofit fontScale="92500" lnSpcReduction="20000"/>
          </a:bodyPr>
          <a:lstStyle/>
          <a:p>
            <a:r>
              <a:rPr lang="en-US" dirty="0" smtClean="0"/>
              <a:t>INTRODUCTION</a:t>
            </a:r>
          </a:p>
          <a:p>
            <a:r>
              <a:rPr lang="en-US" dirty="0" smtClean="0"/>
              <a:t>PROBLEM STATEMENT</a:t>
            </a:r>
          </a:p>
          <a:p>
            <a:r>
              <a:rPr lang="en-US" dirty="0" smtClean="0"/>
              <a:t>PROJECT OBJECTIVE</a:t>
            </a:r>
          </a:p>
          <a:p>
            <a:r>
              <a:rPr lang="en-US" dirty="0" smtClean="0"/>
              <a:t>SYSTEM REQUIRMENTS</a:t>
            </a:r>
          </a:p>
          <a:p>
            <a:r>
              <a:rPr lang="en-US" dirty="0" smtClean="0"/>
              <a:t>USE CASE DIAGRAM</a:t>
            </a:r>
          </a:p>
          <a:p>
            <a:r>
              <a:rPr lang="en-US" dirty="0" smtClean="0"/>
              <a:t>CLASS DIAGRAM</a:t>
            </a:r>
          </a:p>
          <a:p>
            <a:r>
              <a:rPr lang="en-US" dirty="0" smtClean="0"/>
              <a:t>TECHNOLOGIES USED</a:t>
            </a:r>
          </a:p>
          <a:p>
            <a:r>
              <a:rPr lang="en-US" dirty="0" smtClean="0"/>
              <a:t>LIMITATIONS</a:t>
            </a:r>
          </a:p>
          <a:p>
            <a:r>
              <a:rPr lang="en-US" dirty="0" smtClean="0"/>
              <a:t>EVALUTION METRICS</a:t>
            </a:r>
          </a:p>
          <a:p>
            <a:r>
              <a:rPr lang="en-US" dirty="0" smtClean="0"/>
              <a:t>RESULTS</a:t>
            </a:r>
          </a:p>
          <a:p>
            <a:r>
              <a:rPr lang="en-US" dirty="0" smtClean="0"/>
              <a:t>DEMO VIDEO</a:t>
            </a:r>
            <a:endParaRPr lang="en-US" dirty="0" smtClean="0"/>
          </a:p>
        </p:txBody>
      </p:sp>
    </p:spTree>
    <p:extLst>
      <p:ext uri="{BB962C8B-B14F-4D97-AF65-F5344CB8AC3E}">
        <p14:creationId xmlns:p14="http://schemas.microsoft.com/office/powerpoint/2010/main" val="3510224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10180320" cy="1356360"/>
          </a:xfrm>
        </p:spPr>
        <p:txBody>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959429"/>
            <a:ext cx="10515600" cy="4362994"/>
          </a:xfrm>
        </p:spPr>
        <p:txBody>
          <a:bodyPr>
            <a:normAutofit/>
          </a:bodyPr>
          <a:lstStyle/>
          <a:p>
            <a:pPr marL="0" indent="0">
              <a:lnSpc>
                <a:spcPct val="150000"/>
              </a:lnSpc>
              <a:buNone/>
            </a:pPr>
            <a:r>
              <a:rPr lang="en-US" sz="2400" dirty="0" smtClean="0">
                <a:latin typeface="Times New Roman" panose="02020603050405020304" pitchFamily="18" charset="0"/>
                <a:cs typeface="Times New Roman" panose="02020603050405020304" pitchFamily="18" charset="0"/>
              </a:rPr>
              <a:t>Object Detection and Sound Recognition for Blind Person, as I have named my project name, is a mobile (Android) application which will help the blind person in figuring out the location of an object and guide the person with voice assistance towards it. The application makes use of artificial intelligence and deep learning to detect objects.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4229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097" y="609600"/>
            <a:ext cx="9768368" cy="1356360"/>
          </a:xfrm>
        </p:spPr>
        <p:txBody>
          <a:bodyPr/>
          <a:lstStyle/>
          <a:p>
            <a:r>
              <a:rPr lang="en-US" b="1" dirty="0">
                <a:latin typeface="Times New Roman" panose="02020603050405020304" pitchFamily="18" charset="0"/>
                <a:cs typeface="Times New Roman" panose="02020603050405020304" pitchFamily="18" charset="0"/>
              </a:rPr>
              <a:t>Problem </a:t>
            </a:r>
            <a:r>
              <a:rPr lang="en-US" b="1" dirty="0" smtClean="0">
                <a:latin typeface="Times New Roman" panose="02020603050405020304" pitchFamily="18" charset="0"/>
                <a:cs typeface="Times New Roman" panose="02020603050405020304" pitchFamily="18" charset="0"/>
              </a:rPr>
              <a:t>Statement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Visually Impaired People confront many problems in moving from one place to another, i.e., navigation. </a:t>
            </a:r>
            <a:r>
              <a:rPr lang="en-US" sz="2400" dirty="0" smtClean="0">
                <a:latin typeface="Times New Roman" panose="02020603050405020304" pitchFamily="18" charset="0"/>
                <a:cs typeface="Times New Roman" panose="02020603050405020304" pitchFamily="18" charset="0"/>
              </a:rPr>
              <a:t>Vision is human’s power to notify him of the obstacles in his way. A solution which is easily available is needed to solve the problems of blind people. The </a:t>
            </a:r>
            <a:r>
              <a:rPr lang="en-US" sz="2400" dirty="0">
                <a:latin typeface="Times New Roman" panose="02020603050405020304" pitchFamily="18" charset="0"/>
                <a:cs typeface="Times New Roman" panose="02020603050405020304" pitchFamily="18" charset="0"/>
              </a:rPr>
              <a:t>application developed can detect the objects in the user's surroundings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can alert the user of the obstacles in his pathway and this way helps the user to navigate from one place to </a:t>
            </a:r>
            <a:r>
              <a:rPr lang="en-US" sz="2400" dirty="0" smtClean="0">
                <a:latin typeface="Times New Roman" panose="02020603050405020304" pitchFamily="18" charset="0"/>
                <a:cs typeface="Times New Roman" panose="02020603050405020304" pitchFamily="18" charset="0"/>
              </a:rPr>
              <a:t>another.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1958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10180320" cy="1356360"/>
          </a:xfrm>
        </p:spPr>
        <p:txBody>
          <a:bodyPr/>
          <a:lstStyle/>
          <a:p>
            <a:r>
              <a:rPr lang="en-US" b="1" dirty="0" smtClean="0">
                <a:latin typeface="Times New Roman" panose="02020603050405020304" pitchFamily="18" charset="0"/>
                <a:cs typeface="Times New Roman" panose="02020603050405020304" pitchFamily="18" charset="0"/>
              </a:rPr>
              <a:t>Project Objective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998617"/>
            <a:ext cx="10515600" cy="4178346"/>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Through this app we will help the blind people to find the object in easier way with the help of sound recognition and object detection.</a:t>
            </a:r>
          </a:p>
          <a:p>
            <a:pPr>
              <a:lnSpc>
                <a:spcPct val="150000"/>
              </a:lnSpc>
            </a:pPr>
            <a:r>
              <a:rPr lang="en-US" sz="2400" dirty="0" smtClean="0">
                <a:latin typeface="Times New Roman" panose="02020603050405020304" pitchFamily="18" charset="0"/>
                <a:cs typeface="Times New Roman" panose="02020603050405020304" pitchFamily="18" charset="0"/>
              </a:rPr>
              <a:t>It will assist the blind to find the object which they want.</a:t>
            </a:r>
          </a:p>
          <a:p>
            <a:pPr>
              <a:lnSpc>
                <a:spcPct val="150000"/>
              </a:lnSpc>
            </a:pPr>
            <a:r>
              <a:rPr lang="en-US" sz="2400" dirty="0" smtClean="0">
                <a:latin typeface="Times New Roman" panose="02020603050405020304" pitchFamily="18" charset="0"/>
                <a:cs typeface="Times New Roman" panose="02020603050405020304" pitchFamily="18" charset="0"/>
              </a:rPr>
              <a:t>They need not to ask someone to find things for them.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5744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211" y="609600"/>
            <a:ext cx="10143309" cy="1356360"/>
          </a:xfrm>
        </p:spPr>
        <p:txBody>
          <a:bodyPr/>
          <a:lstStyle/>
          <a:p>
            <a:r>
              <a:rPr lang="en-US" b="1" dirty="0" smtClean="0">
                <a:latin typeface="Times New Roman" panose="02020603050405020304" pitchFamily="18" charset="0"/>
                <a:cs typeface="Times New Roman" panose="02020603050405020304" pitchFamily="18" charset="0"/>
              </a:rPr>
              <a:t>System Requirements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5211" y="2168434"/>
            <a:ext cx="5421086" cy="1789612"/>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Functional Requirements</a:t>
            </a:r>
          </a:p>
          <a:p>
            <a:pPr>
              <a:lnSpc>
                <a:spcPct val="150000"/>
              </a:lnSpc>
            </a:pPr>
            <a:r>
              <a:rPr lang="en-US" sz="2400" dirty="0" smtClean="0">
                <a:latin typeface="Times New Roman" panose="02020603050405020304" pitchFamily="18" charset="0"/>
                <a:cs typeface="Times New Roman" panose="02020603050405020304" pitchFamily="18" charset="0"/>
              </a:rPr>
              <a:t>Non-Functional Requirements</a:t>
            </a:r>
            <a:endParaRPr lang="en-US" sz="2400" dirty="0">
              <a:latin typeface="Times New Roman" panose="02020603050405020304" pitchFamily="18" charset="0"/>
              <a:cs typeface="Times New Roman" panose="02020603050405020304" pitchFamily="18" charset="0"/>
            </a:endParaRPr>
          </a:p>
        </p:txBody>
      </p:sp>
      <p:pic>
        <p:nvPicPr>
          <p:cNvPr id="1026" name="Picture 2" descr="What are Non-Functional Requirements? - Modern Requir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612" y="1792877"/>
            <a:ext cx="6042331" cy="433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750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104120" cy="1114697"/>
          </a:xfrm>
        </p:spPr>
        <p:txBody>
          <a:bodyPr/>
          <a:lstStyle/>
          <a:p>
            <a:r>
              <a:rPr lang="en-US" b="1" dirty="0" smtClean="0">
                <a:latin typeface="Times New Roman" panose="02020603050405020304" pitchFamily="18" charset="0"/>
                <a:cs typeface="Times New Roman" panose="02020603050405020304" pitchFamily="18" charset="0"/>
              </a:rPr>
              <a:t>Functional Requirements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422469" y="1724297"/>
            <a:ext cx="8516982" cy="4467498"/>
          </a:xfrm>
        </p:spPr>
        <p:txBody>
          <a:bodyPr>
            <a:noAutofit/>
          </a:bodyPr>
          <a:lstStyle/>
          <a:p>
            <a:pPr marL="285750" indent="-285750">
              <a:buFont typeface="Arial" panose="020B0604020202020204" pitchFamily="34" charset="0"/>
              <a:buChar char="•"/>
            </a:pPr>
            <a:r>
              <a:rPr lang="en-US" dirty="0"/>
              <a:t>User shall open the </a:t>
            </a:r>
            <a:r>
              <a:rPr lang="en-US" dirty="0" smtClean="0"/>
              <a:t>camera</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System shall capture the image</a:t>
            </a:r>
            <a:r>
              <a:rPr lang="en-US" sz="24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System shall pre-process the image</a:t>
            </a:r>
            <a:r>
              <a:rPr lang="en-US" sz="24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System shall detect the object</a:t>
            </a:r>
            <a:r>
              <a:rPr lang="en-US" sz="24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System shall generate the </a:t>
            </a:r>
            <a:r>
              <a:rPr lang="en-US" sz="2400" dirty="0" smtClean="0">
                <a:latin typeface="Times New Roman" panose="02020603050405020304" pitchFamily="18" charset="0"/>
                <a:cs typeface="Times New Roman" panose="02020603050405020304" pitchFamily="18" charset="0"/>
              </a:rPr>
              <a:t>audio</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User shall listen the output audio to act accordingly</a:t>
            </a:r>
            <a:r>
              <a:rPr lang="en-US" sz="2400" dirty="0" smtClean="0">
                <a:latin typeface="Times New Roman" panose="02020603050405020304" pitchFamily="18" charset="0"/>
                <a:cs typeface="Times New Roman" panose="02020603050405020304" pitchFamily="18" charset="0"/>
              </a:rPr>
              <a:t>.</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39" y="2299062"/>
            <a:ext cx="2845976" cy="2199163"/>
          </a:xfrm>
          <a:prstGeom prst="rect">
            <a:avLst/>
          </a:prstGeom>
        </p:spPr>
      </p:pic>
    </p:spTree>
    <p:extLst>
      <p:ext uri="{BB962C8B-B14F-4D97-AF65-F5344CB8AC3E}">
        <p14:creationId xmlns:p14="http://schemas.microsoft.com/office/powerpoint/2010/main" val="3677499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114697"/>
          </a:xfrm>
        </p:spPr>
        <p:txBody>
          <a:bodyPr/>
          <a:lstStyle/>
          <a:p>
            <a:r>
              <a:rPr lang="en-US" b="1" dirty="0" smtClean="0">
                <a:latin typeface="Times New Roman" panose="02020603050405020304" pitchFamily="18" charset="0"/>
                <a:cs typeface="Times New Roman" panose="02020603050405020304" pitchFamily="18" charset="0"/>
              </a:rPr>
              <a:t>Non-Functional Requirements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27463" y="2455817"/>
            <a:ext cx="4728754" cy="2063931"/>
          </a:xfrm>
        </p:spPr>
        <p:txBody>
          <a:bodyPr>
            <a:no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Performance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Availability</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Reliability</a:t>
            </a:r>
            <a:endParaRPr lang="en-US" sz="2400" dirty="0">
              <a:latin typeface="Arial" panose="020B0604020202020204" pitchFamily="34" charset="0"/>
              <a:cs typeface="Arial" panose="020B0604020202020204" pitchFamily="34" charset="0"/>
            </a:endParaRP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943" y="2335748"/>
            <a:ext cx="3524742" cy="2057687"/>
          </a:xfrm>
          <a:prstGeom prst="rect">
            <a:avLst/>
          </a:prstGeom>
        </p:spPr>
      </p:pic>
    </p:spTree>
    <p:extLst>
      <p:ext uri="{BB962C8B-B14F-4D97-AF65-F5344CB8AC3E}">
        <p14:creationId xmlns:p14="http://schemas.microsoft.com/office/powerpoint/2010/main" val="159340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docProps/app.xml><?xml version="1.0" encoding="utf-8"?>
<Properties xmlns="http://schemas.openxmlformats.org/officeDocument/2006/extended-properties" xmlns:vt="http://schemas.openxmlformats.org/officeDocument/2006/docPropsVTypes">
  <Template>TM03457444[[fn=Basis]]</Template>
  <TotalTime>403</TotalTime>
  <Words>477</Words>
  <Application>Microsoft Office PowerPoint</Application>
  <PresentationFormat>Widescreen</PresentationFormat>
  <Paragraphs>74</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Corbel</vt:lpstr>
      <vt:lpstr>Times New Roman</vt:lpstr>
      <vt:lpstr>Wingdings</vt:lpstr>
      <vt:lpstr>Basis</vt:lpstr>
      <vt:lpstr>PowerPoint Presentation</vt:lpstr>
      <vt:lpstr>PowerPoint Presentation</vt:lpstr>
      <vt:lpstr>TABLE OF CONTENTS</vt:lpstr>
      <vt:lpstr>INTRODUCTION</vt:lpstr>
      <vt:lpstr>Problem Statement</vt:lpstr>
      <vt:lpstr>Project Objective</vt:lpstr>
      <vt:lpstr>System Requirements</vt:lpstr>
      <vt:lpstr>Functional Requirements</vt:lpstr>
      <vt:lpstr>Non-Functional Requirements</vt:lpstr>
      <vt:lpstr>USE CASE DIAGRAM</vt:lpstr>
      <vt:lpstr>CLASS DIAGRAM</vt:lpstr>
      <vt:lpstr>System Design</vt:lpstr>
      <vt:lpstr>Technologies Used</vt:lpstr>
      <vt:lpstr>Limitations</vt:lpstr>
      <vt:lpstr>Evaluation Metrics</vt:lpstr>
      <vt:lpstr>Results</vt:lpstr>
      <vt:lpstr>Demo Video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talha</dc:creator>
  <cp:lastModifiedBy>17-NTU-1099</cp:lastModifiedBy>
  <cp:revision>102</cp:revision>
  <dcterms:created xsi:type="dcterms:W3CDTF">2021-01-09T09:50:15Z</dcterms:created>
  <dcterms:modified xsi:type="dcterms:W3CDTF">2021-09-08T18:48:18Z</dcterms:modified>
</cp:coreProperties>
</file>